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7.xml" ContentType="application/vnd.openxmlformats-officedocument.presentationml.slide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10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9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strictFirstAndLastChars="0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slides/slide10.xml" Type="http://schemas.openxmlformats.org/officeDocument/2006/relationships/slide" Id="rId15"/><Relationship Target="slides/slide9.xml" Type="http://schemas.openxmlformats.org/officeDocument/2006/relationships/slide" Id="rId14"/><Relationship Target="presProps.xml" Type="http://schemas.openxmlformats.org/officeDocument/2006/relationships/presProps" Id="rId2"/><Relationship Target="slides/slide7.xml" Type="http://schemas.openxmlformats.org/officeDocument/2006/relationships/slide" Id="rId12"/><Relationship Target="slides/slide8.xml" Type="http://schemas.openxmlformats.org/officeDocument/2006/relationships/slide" Id="rId13"/><Relationship Target="theme/theme1.xml" Type="http://schemas.openxmlformats.org/officeDocument/2006/relationships/theme" Id="rId1"/><Relationship Target="slideMasters/slideMaster1.xml" Type="http://schemas.openxmlformats.org/officeDocument/2006/relationships/slideMaster" Id="rId4"/><Relationship Target="slides/slide5.xml" Type="http://schemas.openxmlformats.org/officeDocument/2006/relationships/slide" Id="rId10"/><Relationship Target="tableStyles.xml" Type="http://schemas.openxmlformats.org/officeDocument/2006/relationships/tableStyles" Id="rId3"/><Relationship Target="slides/slide6.xml" Type="http://schemas.openxmlformats.org/officeDocument/2006/relationships/slide" Id="rId11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3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0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8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9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25" name="Shape 2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6" name="Shape 26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9" name="Shape 7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0" name="Shape 80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1" name="Shape 3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2" name="Shape 3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3" name="Shape 3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7" name="Shape 3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8" name="Shape 38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9" name="Shape 3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3" name="Shape 4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4" name="Shape 44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45" name="Shape 4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9" name="Shape 4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0" name="Shape 50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51" name="Shape 5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55" name="Shape 5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6" name="Shape 56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57" name="Shape 5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1" name="Shape 6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2" name="Shape 6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63" name="Shape 6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7" name="Shape 6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8" name="Shape 68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3" name="Shape 7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4" name="Shape 74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75" name="Shape 7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7" name="Shape 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" name="Shape 8"/>
          <p:cNvSpPr txBox="1"/>
          <p:nvPr>
            <p:ph idx="1" type="subTitle"/>
          </p:nvPr>
        </p:nvSpPr>
        <p:spPr>
          <a:xfrm>
            <a:off y="2840053" x="685800"/>
            <a:ext cy="784799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9" name="Shape 9"/>
          <p:cNvSpPr txBox="1"/>
          <p:nvPr>
            <p:ph type="ctrTitle"/>
          </p:nvPr>
        </p:nvSpPr>
        <p:spPr>
          <a:xfrm>
            <a:off y="1583342" x="685800"/>
            <a:ext cy="1159799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0" name="Shape 1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" name="Shape 11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2" name="Shape 12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3" name="Shape 1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" type="body"/>
          </p:nvPr>
        </p:nvSpPr>
        <p:spPr>
          <a:xfrm>
            <a:off y="1200150" x="457200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2" type="body"/>
          </p:nvPr>
        </p:nvSpPr>
        <p:spPr>
          <a:xfrm>
            <a:off y="1200150" x="4692273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17" name="Shape 1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19" name="Shape 1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0" name="Shape 20"/>
          <p:cNvSpPr txBox="1"/>
          <p:nvPr>
            <p:ph idx="1" type="body"/>
          </p:nvPr>
        </p:nvSpPr>
        <p:spPr>
          <a:xfrm>
            <a:off y="4406309" x="457200"/>
            <a:ext cy="5195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Clr>
                <a:schemeClr val="dk1"/>
              </a:buClr>
              <a:buSzPct val="100000"/>
              <a:buNone/>
              <a:defRPr sz="1800">
                <a:solidFill>
                  <a:schemeClr val="dk1"/>
                </a:solidFill>
              </a:defRPr>
            </a:lvl1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1" name="Shape 21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2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lt1"/>
            </a:gs>
            <a:gs pos="30000">
              <a:schemeClr val="lt1"/>
            </a:gs>
            <a:gs pos="100000">
              <a:schemeClr val="lt2"/>
            </a:gs>
          </a:gsLst>
          <a:path path="circle">
            <a:fillToRect t="50%" b="50%" r="50%" l="50%"/>
          </a:path>
          <a:tileRect/>
        </a:gra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600"/>
              </a:spcBef>
              <a:buSzPct val="100000"/>
              <a:defRPr sz="3000"/>
            </a:lvl1pPr>
            <a:lvl2pPr>
              <a:spcBef>
                <a:spcPts val="480"/>
              </a:spcBef>
              <a:buSzPct val="100000"/>
              <a:defRPr sz="2400"/>
            </a:lvl2pPr>
            <a:lvl3pPr>
              <a:spcBef>
                <a:spcPts val="480"/>
              </a:spcBef>
              <a:buSzPct val="100000"/>
              <a:defRPr sz="2400"/>
            </a:lvl3pPr>
            <a:lvl4pPr>
              <a:spcBef>
                <a:spcPts val="360"/>
              </a:spcBef>
              <a:buSzPct val="100000"/>
              <a:defRPr sz="1800"/>
            </a:lvl4pPr>
            <a:lvl5pPr>
              <a:spcBef>
                <a:spcPts val="360"/>
              </a:spcBef>
              <a:buSzPct val="100000"/>
              <a:defRPr sz="1800"/>
            </a:lvl5pPr>
            <a:lvl6pPr>
              <a:spcBef>
                <a:spcPts val="360"/>
              </a:spcBef>
              <a:buSzPct val="100000"/>
              <a:defRPr sz="1800"/>
            </a:lvl6pPr>
            <a:lvl7pPr>
              <a:spcBef>
                <a:spcPts val="360"/>
              </a:spcBef>
              <a:buSzPct val="100000"/>
              <a:defRPr sz="1800"/>
            </a:lvl7pPr>
            <a:lvl8pPr>
              <a:spcBef>
                <a:spcPts val="360"/>
              </a:spcBef>
              <a:buSzPct val="100000"/>
              <a:defRPr sz="1800"/>
            </a:lvl8pPr>
            <a:lvl9pPr>
              <a:spcBef>
                <a:spcPts val="360"/>
              </a:spcBef>
              <a:buSzPct val="100000"/>
              <a:defRPr sz="18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sldNum="0" hdr="0"/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10.xml.rels><?xml version="1.0" encoding="UTF-8" standalone="yes"?><Relationships xmlns="http://schemas.openxmlformats.org/package/2006/relationships"><Relationship Target="../notesSlides/notesSlide10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7.xml.rels><?xml version="1.0" encoding="UTF-8" standalone="yes"?><Relationships xmlns="http://schemas.openxmlformats.org/package/2006/relationships"><Relationship Target="../notesSlides/notesSlide7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8.xml.rels><?xml version="1.0" encoding="UTF-8" standalone="yes"?><Relationships xmlns="http://schemas.openxmlformats.org/package/2006/relationships"><Relationship Target="../notesSlides/notesSlide8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9.xml.rels><?xml version="1.0" encoding="UTF-8" standalone="yes"?><Relationships xmlns="http://schemas.openxmlformats.org/package/2006/relationships"><Relationship Target="../notesSlides/notesSlide9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2" name="Shape 2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3" name="Shape 23"/>
          <p:cNvSpPr txBox="1"/>
          <p:nvPr>
            <p:ph type="ctrTitle"/>
          </p:nvPr>
        </p:nvSpPr>
        <p:spPr>
          <a:xfrm>
            <a:off y="1583342" x="685800"/>
            <a:ext cy="1159856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>
              <a:spcBef>
                <a:spcPts val="0"/>
              </a:spcBef>
              <a:buNone/>
            </a:pPr>
            <a:r>
              <a:rPr lang="en"/>
              <a:t>Notes: Uses of the Ablative</a:t>
            </a:r>
          </a:p>
        </p:txBody>
      </p:sp>
      <p:sp>
        <p:nvSpPr>
          <p:cNvPr id="24" name="Shape 24"/>
          <p:cNvSpPr txBox="1"/>
          <p:nvPr/>
        </p:nvSpPr>
        <p:spPr>
          <a:xfrm>
            <a:off y="2835650" x="1655850"/>
            <a:ext cy="1531799" cx="65304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Just a note (no need to write this): </a:t>
            </a:r>
            <a:r>
              <a:rPr lang="en" i="1"/>
              <a:t>These are already familiar to you, and may even seem like common sense, but </a:t>
            </a:r>
            <a:r>
              <a:rPr u="sng" lang="en" i="1"/>
              <a:t>these are the </a:t>
            </a:r>
            <a:r>
              <a:rPr u="sng" lang="en" i="1">
                <a:solidFill>
                  <a:srgbClr val="FF0000"/>
                </a:solidFill>
              </a:rPr>
              <a:t>linguistic terms</a:t>
            </a:r>
            <a:r>
              <a:rPr u="sng" lang="en" i="1"/>
              <a:t> for three of the most common uses</a:t>
            </a:r>
            <a:r>
              <a:rPr lang="en" i="1"/>
              <a:t> of this case.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6" name="Shape 7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7" name="Shape 77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HW due Tomorrow	</a:t>
            </a:r>
          </a:p>
        </p:txBody>
      </p:sp>
      <p:sp>
        <p:nvSpPr>
          <p:cNvPr id="78" name="Shape 78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lang="en">
                <a:solidFill>
                  <a:schemeClr val="dk1"/>
                </a:solidFill>
              </a:rPr>
              <a:t>p. 129.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lang="en">
                <a:solidFill>
                  <a:schemeClr val="dk1"/>
                </a:solidFill>
              </a:rPr>
              <a:t>exercise 23.3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8" name="Shape 2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Ablative Use #1.) </a:t>
            </a:r>
            <a:r>
              <a:rPr lang="en" i="1"/>
              <a:t>Separation from</a:t>
            </a:r>
          </a:p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y="921075" x="155075"/>
            <a:ext cy="4004700" cx="89888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The ablative can express </a:t>
            </a:r>
            <a:r>
              <a:rPr lang="en" i="1">
                <a:solidFill>
                  <a:srgbClr val="0000FF"/>
                </a:solidFill>
              </a:rPr>
              <a:t>separation from</a:t>
            </a:r>
            <a:r>
              <a:rPr lang="en"/>
              <a:t> a place or a thing, usually with a preposition, </a:t>
            </a:r>
            <a:r>
              <a:rPr lang="en">
                <a:solidFill>
                  <a:srgbClr val="FF0000"/>
                </a:solidFill>
              </a:rPr>
              <a:t>but not always</a:t>
            </a:r>
            <a:r>
              <a:rPr lang="en"/>
              <a:t>.</a:t>
            </a:r>
          </a:p>
          <a:p>
            <a:pPr rtl="0">
              <a:spcBef>
                <a:spcPts val="0"/>
              </a:spcBef>
              <a:buNone/>
            </a:pPr>
            <a:r>
              <a:rPr u="sng" lang="en"/>
              <a:t>Ex: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	de monte descendit       - s/he came down _____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	ab urbe ambulant           - they are walking _____</a:t>
            </a:r>
          </a:p>
          <a:p>
            <a:pPr>
              <a:spcBef>
                <a:spcPts val="0"/>
              </a:spcBef>
              <a:buNone/>
            </a:pPr>
            <a:r>
              <a:rPr lang="en"/>
              <a:t>	forô longe aberat            - s/he was a long way __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4" name="Shape 3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5" name="Shape 3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#2.) </a:t>
            </a:r>
            <a:r>
              <a:rPr lang="en" i="1"/>
              <a:t>Place where</a:t>
            </a:r>
          </a:p>
        </p:txBody>
      </p:sp>
      <p:sp>
        <p:nvSpPr>
          <p:cNvPr id="36" name="Shape 36"/>
          <p:cNvSpPr txBox="1"/>
          <p:nvPr>
            <p:ph idx="1" type="body"/>
          </p:nvPr>
        </p:nvSpPr>
        <p:spPr>
          <a:xfrm>
            <a:off y="1200150" x="457200"/>
            <a:ext cy="3725699" cx="86868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Ablative can express </a:t>
            </a:r>
            <a:r>
              <a:rPr lang="en" i="1">
                <a:solidFill>
                  <a:srgbClr val="0000FF"/>
                </a:solidFill>
              </a:rPr>
              <a:t>place where</a:t>
            </a:r>
            <a:r>
              <a:rPr lang="en"/>
              <a:t>, usually with a preposition.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>
              <a:spcBef>
                <a:spcPts val="0"/>
              </a:spcBef>
              <a:buNone/>
            </a:pPr>
            <a:r>
              <a:rPr lang="en"/>
              <a:t>sub arborê dormiebat		  	- she was sleeping ___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in viâ currimus					- we run ___________</a:t>
            </a:r>
          </a:p>
          <a:p>
            <a:pPr>
              <a:spcBef>
                <a:spcPts val="0"/>
              </a:spcBef>
              <a:buNone/>
            </a:pPr>
            <a:r>
              <a:rPr lang="en"/>
              <a:t>terrâ marîque pugnaverunt	- they fought ________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0" name="Shape 4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1" name="Shape 41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 lvl="0">
              <a:spcBef>
                <a:spcPts val="0"/>
              </a:spcBef>
              <a:buNone/>
            </a:pPr>
            <a:r>
              <a:rPr lang="en"/>
              <a:t>#3.) </a:t>
            </a:r>
            <a:r>
              <a:rPr lang="en" i="1"/>
              <a:t>time when</a:t>
            </a:r>
          </a:p>
        </p:txBody>
      </p:sp>
      <p:sp>
        <p:nvSpPr>
          <p:cNvPr id="42" name="Shape 42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</a:rPr>
              <a:t>Ablative is used to express </a:t>
            </a:r>
            <a:r>
              <a:rPr lang="en" i="1">
                <a:solidFill>
                  <a:srgbClr val="0000FF"/>
                </a:solidFill>
              </a:rPr>
              <a:t>time when</a:t>
            </a:r>
            <a:r>
              <a:rPr lang="en">
                <a:solidFill>
                  <a:srgbClr val="0000FF"/>
                </a:solidFill>
              </a:rPr>
              <a:t> </a:t>
            </a:r>
            <a:r>
              <a:rPr lang="en">
                <a:solidFill>
                  <a:schemeClr val="dk1"/>
                </a:solidFill>
              </a:rPr>
              <a:t>or </a:t>
            </a:r>
            <a:r>
              <a:rPr lang="en" i="1">
                <a:solidFill>
                  <a:srgbClr val="0000FF"/>
                </a:solidFill>
              </a:rPr>
              <a:t>within which</a:t>
            </a:r>
            <a:r>
              <a:rPr lang="en">
                <a:solidFill>
                  <a:srgbClr val="0000FF"/>
                </a:solidFill>
              </a:rPr>
              <a:t> 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>
              <a:solidFill>
                <a:schemeClr val="dk1"/>
              </a:solidFill>
            </a:endParaRPr>
          </a:p>
          <a:p>
            <a:pPr rtl="0"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</a:rPr>
              <a:t>	tribus diebus rediit 		- he returned _______</a:t>
            </a:r>
          </a:p>
          <a:p>
            <a:pPr rtl="0" lvl="0"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</a:rPr>
              <a:t>	quintô diê advenisti	- you arrived ________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6" name="Shape 4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7" name="Shape 47"/>
          <p:cNvSpPr txBox="1"/>
          <p:nvPr>
            <p:ph type="title"/>
          </p:nvPr>
        </p:nvSpPr>
        <p:spPr>
          <a:xfrm>
            <a:off y="-94146" x="38475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You practice:</a:t>
            </a:r>
          </a:p>
        </p:txBody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y="610600" x="206975"/>
            <a:ext cy="4315200" cx="88070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Classify these ablatives as either: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1. separation from  2. place where  3. time when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>
              <a:spcBef>
                <a:spcPts val="0"/>
              </a:spcBef>
              <a:buNone/>
            </a:pPr>
            <a:r>
              <a:rPr lang="en"/>
              <a:t>ê silvâ 								domô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primâ lucê 					multîs post annîs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Româ                 challenge:  loca vacua hominibus</a:t>
            </a:r>
          </a:p>
          <a:p>
            <a:pPr rtl="0" lvl="0">
              <a:spcBef>
                <a:spcPts val="0"/>
              </a:spcBef>
              <a:buNone/>
            </a:pPr>
            <a:r>
              <a:rPr lang="en"/>
              <a:t>terrâ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2" name="Shape 5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3" name="Shape 53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 lvl="0">
              <a:spcBef>
                <a:spcPts val="0"/>
              </a:spcBef>
              <a:buNone/>
            </a:pPr>
            <a:r>
              <a:rPr lang="en"/>
              <a:t>Use #4.) </a:t>
            </a:r>
            <a:r>
              <a:rPr lang="en" i="1"/>
              <a:t>means </a:t>
            </a:r>
            <a:r>
              <a:rPr lang="en"/>
              <a:t>or </a:t>
            </a:r>
            <a:r>
              <a:rPr lang="en" i="1"/>
              <a:t>instrument</a:t>
            </a:r>
          </a:p>
        </p:txBody>
      </p:sp>
      <p:sp>
        <p:nvSpPr>
          <p:cNvPr id="54" name="Shape 54"/>
          <p:cNvSpPr txBox="1"/>
          <p:nvPr>
            <p:ph idx="1" type="body"/>
          </p:nvPr>
        </p:nvSpPr>
        <p:spPr>
          <a:xfrm>
            <a:off y="921075" x="155075"/>
            <a:ext cy="4004700" cx="89888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spcBef>
                <a:spcPts val="0"/>
              </a:spcBef>
              <a:buNone/>
            </a:pPr>
            <a:r>
              <a:rPr lang="en"/>
              <a:t>The ablative can express </a:t>
            </a:r>
            <a:r>
              <a:rPr lang="en" i="1">
                <a:solidFill>
                  <a:srgbClr val="0000FF"/>
                </a:solidFill>
              </a:rPr>
              <a:t>the means or instrument</a:t>
            </a:r>
            <a:r>
              <a:rPr lang="en"/>
              <a:t> by which something is done</a:t>
            </a:r>
          </a:p>
          <a:p>
            <a:pPr rtl="0" lvl="0">
              <a:spcBef>
                <a:spcPts val="0"/>
              </a:spcBef>
              <a:buNone/>
            </a:pPr>
            <a:r>
              <a:rPr u="sng" lang="en"/>
              <a:t>Ex:</a:t>
            </a:r>
          </a:p>
          <a:p>
            <a:pPr rtl="0" lvl="0">
              <a:spcBef>
                <a:spcPts val="0"/>
              </a:spcBef>
              <a:buNone/>
            </a:pPr>
            <a:r>
              <a:rPr lang="en"/>
              <a:t>	me gladio vulneravit       - he wounded me _____</a:t>
            </a:r>
          </a:p>
          <a:p>
            <a:pPr rtl="0" lvl="0" indent="0" marL="0">
              <a:spcBef>
                <a:spcPts val="0"/>
              </a:spcBef>
              <a:buNone/>
            </a:pPr>
            <a:r>
              <a:rPr lang="en"/>
              <a:t>    ad urbem pedibus ibant   - they were going to the        city  ______________</a:t>
            </a:r>
          </a:p>
          <a:p>
            <a:pPr rtl="0" lvl="0">
              <a:spcBef>
                <a:spcPts val="0"/>
              </a:spcBef>
              <a:buNone/>
            </a:pPr>
            <a:r>
              <a:rPr lang="en"/>
              <a:t>	cibum manibus rapuit.     - s/he stole food ______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5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5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5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5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5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5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5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5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5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5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8" name="Shape 5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9" name="Shape 59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 lvl="0">
              <a:spcBef>
                <a:spcPts val="0"/>
              </a:spcBef>
              <a:buNone/>
            </a:pPr>
            <a:r>
              <a:rPr lang="en"/>
              <a:t>Use #5.) </a:t>
            </a:r>
            <a:r>
              <a:rPr lang="en" i="1"/>
              <a:t>manner</a:t>
            </a:r>
          </a:p>
        </p:txBody>
      </p:sp>
      <p:sp>
        <p:nvSpPr>
          <p:cNvPr id="60" name="Shape 60"/>
          <p:cNvSpPr txBox="1"/>
          <p:nvPr>
            <p:ph idx="1" type="body"/>
          </p:nvPr>
        </p:nvSpPr>
        <p:spPr>
          <a:xfrm>
            <a:off y="921075" x="155075"/>
            <a:ext cy="4004700" cx="89888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spcBef>
                <a:spcPts val="0"/>
              </a:spcBef>
              <a:buNone/>
            </a:pPr>
            <a:r>
              <a:rPr lang="en"/>
              <a:t>The ablative can express </a:t>
            </a:r>
            <a:r>
              <a:rPr lang="en" i="1">
                <a:solidFill>
                  <a:srgbClr val="0000FF"/>
                </a:solidFill>
              </a:rPr>
              <a:t>the manner or way</a:t>
            </a:r>
            <a:r>
              <a:rPr lang="en"/>
              <a:t> something is done</a:t>
            </a:r>
          </a:p>
          <a:p>
            <a:pPr rtl="0" lvl="0">
              <a:spcBef>
                <a:spcPts val="0"/>
              </a:spcBef>
              <a:buNone/>
            </a:pPr>
            <a:r>
              <a:rPr u="sng" lang="en"/>
              <a:t>Ex:</a:t>
            </a:r>
          </a:p>
          <a:p>
            <a:pPr rtl="0" lvl="0">
              <a:spcBef>
                <a:spcPts val="0"/>
              </a:spcBef>
              <a:buNone/>
            </a:pPr>
            <a:r>
              <a:rPr lang="en"/>
              <a:t>	summa celeritate rediit       - s/he returned _____</a:t>
            </a:r>
          </a:p>
          <a:p>
            <a:pPr rtl="0" lvl="0" indent="0" marL="0">
              <a:spcBef>
                <a:spcPts val="0"/>
              </a:spcBef>
              <a:buNone/>
            </a:pPr>
            <a:r>
              <a:rPr lang="en"/>
              <a:t>    clamavimus magna voce    - we shouted ______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6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6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6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4" name="Shape 6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5" name="Shape 6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 lvl="0">
              <a:spcBef>
                <a:spcPts val="0"/>
              </a:spcBef>
              <a:buNone/>
            </a:pPr>
            <a:r>
              <a:rPr lang="en"/>
              <a:t>Use #6.) </a:t>
            </a:r>
            <a:r>
              <a:rPr lang="en" i="1"/>
              <a:t>qualities (with/of)</a:t>
            </a:r>
          </a:p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y="921075" x="155075"/>
            <a:ext cy="4004700" cx="89888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spcBef>
                <a:spcPts val="0"/>
              </a:spcBef>
              <a:buNone/>
            </a:pPr>
            <a:r>
              <a:rPr lang="en"/>
              <a:t>The ablative is used describing </a:t>
            </a:r>
            <a:r>
              <a:rPr lang="en" i="1">
                <a:solidFill>
                  <a:srgbClr val="0000FF"/>
                </a:solidFill>
              </a:rPr>
              <a:t>qualities </a:t>
            </a:r>
            <a:r>
              <a:rPr lang="en"/>
              <a:t>of someone/something.</a:t>
            </a:r>
          </a:p>
          <a:p>
            <a:pPr rtl="0" lvl="0">
              <a:spcBef>
                <a:spcPts val="0"/>
              </a:spcBef>
              <a:buNone/>
            </a:pPr>
            <a:r>
              <a:rPr u="sng" lang="en"/>
              <a:t>Ex:</a:t>
            </a:r>
          </a:p>
          <a:p>
            <a:pPr rtl="0" lvl="0">
              <a:spcBef>
                <a:spcPts val="0"/>
              </a:spcBef>
              <a:buNone/>
            </a:pPr>
            <a:r>
              <a:rPr lang="en"/>
              <a:t>	est puella magno ingenio       - she is a girl _____</a:t>
            </a:r>
          </a:p>
          <a:p>
            <a:pPr rtl="0" lvl="0" indent="0" marL="0">
              <a:spcBef>
                <a:spcPts val="0"/>
              </a:spcBef>
              <a:buNone/>
            </a:pPr>
            <a:r>
              <a:rPr lang="en"/>
              <a:t>    puer summa virtute    - he is a boy ______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0" name="Shape 7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1" name="Shape 71"/>
          <p:cNvSpPr txBox="1"/>
          <p:nvPr>
            <p:ph type="title"/>
          </p:nvPr>
        </p:nvSpPr>
        <p:spPr>
          <a:xfrm>
            <a:off y="-94146" x="38475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 lvl="0">
              <a:spcBef>
                <a:spcPts val="0"/>
              </a:spcBef>
              <a:buNone/>
            </a:pPr>
            <a:r>
              <a:rPr lang="en"/>
              <a:t>You practice:</a:t>
            </a:r>
          </a:p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y="610600" x="206975"/>
            <a:ext cy="4315200" cx="88070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spcBef>
                <a:spcPts val="0"/>
              </a:spcBef>
              <a:buNone/>
            </a:pPr>
            <a:r>
              <a:rPr lang="en"/>
              <a:t>Classify these ablatives as either:</a:t>
            </a:r>
          </a:p>
          <a:p>
            <a:pPr rtl="0" lvl="0">
              <a:spcBef>
                <a:spcPts val="0"/>
              </a:spcBef>
              <a:buNone/>
            </a:pPr>
            <a:r>
              <a:rPr lang="en"/>
              <a:t>1. means/instrument  2. manner  3. quality</a:t>
            </a:r>
          </a:p>
          <a:p>
            <a:pPr rtl="0"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 lvl="0">
              <a:spcBef>
                <a:spcPts val="0"/>
              </a:spcBef>
              <a:buNone/>
            </a:pPr>
            <a:r>
              <a:rPr lang="en"/>
              <a:t>		manu equum ago			vir parva prudentia</a:t>
            </a:r>
          </a:p>
          <a:p>
            <a:pPr rtl="0" lvl="0">
              <a:spcBef>
                <a:spcPts val="0"/>
              </a:spcBef>
              <a:buNone/>
            </a:pPr>
            <a:r>
              <a:rPr lang="en"/>
              <a:t> spectavit oculis (oculus = eye)</a:t>
            </a:r>
          </a:p>
          <a:p>
            <a:pPr rtl="0"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</a:rPr>
              <a:t>spectat vultu severu                   ambulabat pedibus</a:t>
            </a:r>
          </a:p>
          <a:p>
            <a:pPr rtl="0" lvl="0"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</a:rPr>
              <a:t>summa celeritate currimus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

<file path=ppt/theme/theme2.xml><?xml version="1.0" encoding="utf-8"?>
<a:theme xmlns:a="http://schemas.openxmlformats.org/drawingml/2006/main" xmlns:r="http://schemas.openxmlformats.org/officeDocument/2006/relationships" name="light-gradien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